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5"/>
  </p:notesMasterIdLst>
  <p:sldIdLst>
    <p:sldId id="256" r:id="rId2"/>
    <p:sldId id="303" r:id="rId3"/>
    <p:sldId id="334" r:id="rId4"/>
    <p:sldId id="318" r:id="rId5"/>
    <p:sldId id="317" r:id="rId6"/>
    <p:sldId id="319" r:id="rId7"/>
    <p:sldId id="321" r:id="rId8"/>
    <p:sldId id="329" r:id="rId9"/>
    <p:sldId id="338" r:id="rId10"/>
    <p:sldId id="339" r:id="rId11"/>
    <p:sldId id="316" r:id="rId12"/>
    <p:sldId id="337" r:id="rId13"/>
    <p:sldId id="324" r:id="rId14"/>
    <p:sldId id="320" r:id="rId15"/>
    <p:sldId id="323" r:id="rId16"/>
    <p:sldId id="330" r:id="rId17"/>
    <p:sldId id="331" r:id="rId18"/>
    <p:sldId id="333" r:id="rId19"/>
    <p:sldId id="332" r:id="rId20"/>
    <p:sldId id="325" r:id="rId21"/>
    <p:sldId id="340" r:id="rId22"/>
    <p:sldId id="328" r:id="rId23"/>
    <p:sldId id="326" r:id="rId24"/>
  </p:sldIdLst>
  <p:sldSz cx="9144000" cy="6858000" type="screen4x3"/>
  <p:notesSz cx="6858000" cy="9144000"/>
  <p:embeddedFontLst>
    <p:embeddedFont>
      <p:font typeface="Tahoma" pitchFamily="34" charset="0"/>
      <p:regular r:id="rId26"/>
      <p:bold r:id="rId27"/>
    </p:embeddedFont>
    <p:embeddedFont>
      <p:font typeface="Rubik Medium" charset="-79"/>
      <p:regular r:id="rId28"/>
      <p:bold r:id="rId29"/>
      <p:italic r:id="rId30"/>
      <p:boldItalic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a Pandolfo Goytacaz" initials="APG" lastIdx="1" clrIdx="0">
    <p:extLst>
      <p:ext uri="{19B8F6BF-5375-455C-9EA6-DF929625EA0E}">
        <p15:presenceInfo xmlns="" xmlns:p15="http://schemas.microsoft.com/office/powerpoint/2012/main" userId="S-1-5-21-1854450508-270673283-1091823337-31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80" autoAdjust="0"/>
    <p:restoredTop sz="94660"/>
  </p:normalViewPr>
  <p:slideViewPr>
    <p:cSldViewPr snapToGrid="0">
      <p:cViewPr>
        <p:scale>
          <a:sx n="90" d="100"/>
          <a:sy n="90" d="100"/>
        </p:scale>
        <p:origin x="-900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13954010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11806748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6bda480a0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6bda480a0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8832708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6bda480a0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6bda480a0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8832708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6bda480a0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6bda480a0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8832708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6bda480a0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6bda480a0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8832708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6bda480a0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6bda480a0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8832708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6bda480a0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6bda480a0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8832708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6bda480a0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6bda480a0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8832708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6bda480a0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6bda480a0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8832708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6bda480a0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6bda480a0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8832708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6bda480a0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6bda480a0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883270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6bda480a0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6bda480a0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8832708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6bda480a0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6bda480a0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8832708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6bda480a0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6bda480a0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8832708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6bda480a0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6bda480a0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8832708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6bda480a0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6bda480a0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883270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6bda480a0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6bda480a0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883270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6bda480a0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6bda480a0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883270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6bda480a0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6bda480a0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883270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6bda480a0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6bda480a0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883270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6bda480a0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6bda480a0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883270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6bda480a0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6bda480a0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8832708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6bda480a0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6bda480a0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883270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5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C800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2640623"/>
            <a:ext cx="8520600" cy="161615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 ORÇAMENTO 2021                   CONSELHO FISCAL                  20/11/2020</a:t>
            </a:r>
            <a:endParaRPr sz="32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ubik Medium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32000" y="360000"/>
            <a:ext cx="1080000" cy="10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3751" y="393756"/>
            <a:ext cx="1080000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63;p14"/>
          <p:cNvSpPr txBox="1">
            <a:spLocks/>
          </p:cNvSpPr>
          <p:nvPr/>
        </p:nvSpPr>
        <p:spPr>
          <a:xfrm>
            <a:off x="1388105" y="623227"/>
            <a:ext cx="5964462" cy="938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tabLst/>
              <a:defRPr/>
            </a:pPr>
            <a: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HISTÓRICO</a:t>
            </a:r>
            <a:r>
              <a:rPr kumimoji="0" lang="pt-BR" altLang="pt-BR" sz="2000" b="0" i="0" u="none" strike="noStrike" kern="0" cap="none" spc="0" normalizeH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 </a:t>
            </a:r>
            <a: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DESCONTOS COVID</a:t>
            </a:r>
            <a:r>
              <a:rPr kumimoji="0" lang="pt-BR" altLang="pt-BR" sz="2000" b="0" i="0" u="none" strike="noStrike" kern="0" cap="none" spc="0" normalizeH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 </a:t>
            </a:r>
            <a: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2020</a:t>
            </a:r>
            <a:b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</a:br>
            <a:r>
              <a:rPr kumimoji="0" lang="pt-BR" alt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FUNDAÇÃO EDUCACIONAL JOÃO XXIII</a:t>
            </a:r>
            <a:endParaRPr kumimoji="0" lang="pt-BR" sz="1600" b="0" i="0" u="none" strike="noStrike" kern="0" cap="none" spc="0" normalizeH="0" baseline="0" noProof="0" dirty="0">
              <a:ln>
                <a:noFill/>
              </a:ln>
              <a:solidFill>
                <a:srgbClr val="2279BB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ubik Medium"/>
            </a:endParaRP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19398" y="2034266"/>
            <a:ext cx="2301339" cy="2951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45203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000" y="180000"/>
            <a:ext cx="1080000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63;p14"/>
          <p:cNvSpPr txBox="1">
            <a:spLocks/>
          </p:cNvSpPr>
          <p:nvPr/>
        </p:nvSpPr>
        <p:spPr>
          <a:xfrm>
            <a:off x="1293103" y="361969"/>
            <a:ext cx="5964462" cy="938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tabLst/>
              <a:defRPr/>
            </a:pPr>
            <a: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PREMISSAS ORÇAMENTÁRIAS 2021</a:t>
            </a:r>
            <a:b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</a:br>
            <a:r>
              <a:rPr kumimoji="0" lang="pt-BR" alt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FUNDAÇÃO EDUCACIONAL JOÃO XXIII</a:t>
            </a:r>
            <a:endParaRPr kumimoji="0" lang="pt-BR" sz="1600" b="0" i="0" u="none" strike="noStrike" kern="0" cap="none" spc="0" normalizeH="0" baseline="0" noProof="0" dirty="0">
              <a:ln>
                <a:noFill/>
              </a:ln>
              <a:solidFill>
                <a:srgbClr val="2279BB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ubik Medium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1522" y="1264647"/>
            <a:ext cx="8269152" cy="47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45203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000" y="180000"/>
            <a:ext cx="1080000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63;p14"/>
          <p:cNvSpPr txBox="1">
            <a:spLocks/>
          </p:cNvSpPr>
          <p:nvPr/>
        </p:nvSpPr>
        <p:spPr>
          <a:xfrm>
            <a:off x="1293103" y="361969"/>
            <a:ext cx="5964462" cy="938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tabLst/>
              <a:defRPr/>
            </a:pPr>
            <a: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PREMISSAS ORÇAMENTÁRIAS 2021</a:t>
            </a:r>
            <a:b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</a:br>
            <a:r>
              <a:rPr kumimoji="0" lang="pt-BR" alt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FUNDAÇÃO EDUCACIONAL JOÃO XXIII</a:t>
            </a:r>
            <a:endParaRPr kumimoji="0" lang="pt-BR" sz="1600" b="0" i="0" u="none" strike="noStrike" kern="0" cap="none" spc="0" normalizeH="0" baseline="0" noProof="0" dirty="0">
              <a:ln>
                <a:noFill/>
              </a:ln>
              <a:solidFill>
                <a:srgbClr val="2279BB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ubik Medium"/>
            </a:endParaRPr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26472" y="1450089"/>
            <a:ext cx="6680613" cy="5233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45203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2251" y="180000"/>
            <a:ext cx="1080000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63;p14"/>
          <p:cNvSpPr txBox="1">
            <a:spLocks/>
          </p:cNvSpPr>
          <p:nvPr/>
        </p:nvSpPr>
        <p:spPr>
          <a:xfrm>
            <a:off x="1280040" y="348906"/>
            <a:ext cx="5964462" cy="938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tabLst/>
              <a:defRPr/>
            </a:pPr>
            <a: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ORÇAMENTO 2020 – Realizado e Projetado</a:t>
            </a:r>
            <a:b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</a:br>
            <a:r>
              <a:rPr kumimoji="0" lang="pt-BR" alt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FUNDAÇÃO EDUCACIONAL JOÃO XXIII</a:t>
            </a:r>
            <a:endParaRPr kumimoji="0" lang="pt-BR" sz="1600" b="0" i="0" u="none" strike="noStrike" kern="0" cap="none" spc="0" normalizeH="0" baseline="0" noProof="0" dirty="0">
              <a:ln>
                <a:noFill/>
              </a:ln>
              <a:solidFill>
                <a:srgbClr val="2279BB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ubik Medium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4502" y="1084217"/>
            <a:ext cx="8974183" cy="5773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45203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000" y="180000"/>
            <a:ext cx="1080000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63;p14"/>
          <p:cNvSpPr txBox="1">
            <a:spLocks/>
          </p:cNvSpPr>
          <p:nvPr/>
        </p:nvSpPr>
        <p:spPr>
          <a:xfrm>
            <a:off x="1293103" y="361969"/>
            <a:ext cx="5964462" cy="938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tabLst/>
              <a:defRPr/>
            </a:pPr>
            <a: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PREMISSAS ORÇAMENTÁRIAS 2020</a:t>
            </a:r>
            <a:b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</a:br>
            <a:r>
              <a:rPr kumimoji="0" lang="pt-BR" alt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FUNDAÇÃO EDUCACIONAL JOÃO XXIII</a:t>
            </a:r>
            <a:endParaRPr kumimoji="0" lang="pt-BR" sz="1600" b="0" i="0" u="none" strike="noStrike" kern="0" cap="none" spc="0" normalizeH="0" baseline="0" noProof="0" dirty="0">
              <a:ln>
                <a:noFill/>
              </a:ln>
              <a:solidFill>
                <a:srgbClr val="2279BB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ubik Medium"/>
            </a:endParaRP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2137" y="1434685"/>
            <a:ext cx="7254959" cy="4645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45203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000" y="180000"/>
            <a:ext cx="1080000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63;p14"/>
          <p:cNvSpPr txBox="1">
            <a:spLocks/>
          </p:cNvSpPr>
          <p:nvPr/>
        </p:nvSpPr>
        <p:spPr>
          <a:xfrm>
            <a:off x="1293103" y="361969"/>
            <a:ext cx="5964462" cy="938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tabLst/>
              <a:defRPr/>
            </a:pPr>
            <a: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PROPOSTA</a:t>
            </a:r>
            <a:r>
              <a:rPr kumimoji="0" lang="pt-BR" altLang="pt-BR" sz="2000" b="0" i="0" u="none" strike="noStrike" kern="0" cap="none" spc="0" normalizeH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 </a:t>
            </a:r>
            <a: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REAJUSTE 2021</a:t>
            </a:r>
            <a:b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</a:br>
            <a:r>
              <a:rPr kumimoji="0" lang="pt-BR" alt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FUNDAÇÃO EDUCACIONAL JOÃO XXIII</a:t>
            </a:r>
            <a:endParaRPr kumimoji="0" lang="pt-BR" sz="1600" b="0" i="0" u="none" strike="noStrike" kern="0" cap="none" spc="0" normalizeH="0" baseline="0" noProof="0" dirty="0">
              <a:ln>
                <a:noFill/>
              </a:ln>
              <a:solidFill>
                <a:srgbClr val="2279BB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ubik Medium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552901" y="5432754"/>
            <a:ext cx="30448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t-BR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Sem </a:t>
            </a:r>
            <a:r>
              <a:rPr lang="pt-BR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repasse ao Fundo de </a:t>
            </a:r>
            <a:r>
              <a:rPr lang="pt-BR" sz="12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Sustentabilidade</a:t>
            </a:r>
            <a:r>
              <a:rPr lang="pt-BR" b="1" dirty="0" smtClean="0">
                <a:solidFill>
                  <a:srgbClr val="002060"/>
                </a:solidFill>
              </a:rPr>
              <a:t>;</a:t>
            </a:r>
            <a:endParaRPr lang="pt-BR" b="1" dirty="0">
              <a:solidFill>
                <a:srgbClr val="002060"/>
              </a:solidFill>
            </a:endParaRPr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2324" y="1502828"/>
            <a:ext cx="4696567" cy="470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aixaDeTexto 9"/>
          <p:cNvSpPr txBox="1"/>
          <p:nvPr/>
        </p:nvSpPr>
        <p:spPr>
          <a:xfrm>
            <a:off x="3289465" y="5070764"/>
            <a:ext cx="54626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90520" y="1986582"/>
            <a:ext cx="3565304" cy="768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45203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000" y="180000"/>
            <a:ext cx="1080000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63;p14"/>
          <p:cNvSpPr txBox="1">
            <a:spLocks/>
          </p:cNvSpPr>
          <p:nvPr/>
        </p:nvSpPr>
        <p:spPr>
          <a:xfrm>
            <a:off x="1293103" y="361969"/>
            <a:ext cx="5964462" cy="938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tabLst/>
              <a:defRPr/>
            </a:pPr>
            <a: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ORÇAMENTO 2021</a:t>
            </a:r>
            <a:b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</a:br>
            <a:r>
              <a:rPr kumimoji="0" lang="pt-BR" alt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FUNDAÇÃO EDUCACIONAL JOÃO XXIII</a:t>
            </a:r>
            <a:endParaRPr kumimoji="0" lang="pt-BR" sz="1600" b="0" i="0" u="none" strike="noStrike" kern="0" cap="none" spc="0" normalizeH="0" baseline="0" noProof="0" dirty="0">
              <a:ln>
                <a:noFill/>
              </a:ln>
              <a:solidFill>
                <a:srgbClr val="2279BB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ubik Medium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812271" y="1454727"/>
            <a:ext cx="5120640" cy="313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Receita conforme reajuste escalonado;</a:t>
            </a:r>
            <a:endParaRPr lang="pt-BR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Seta para a direita 5"/>
          <p:cNvSpPr/>
          <p:nvPr/>
        </p:nvSpPr>
        <p:spPr>
          <a:xfrm>
            <a:off x="494014" y="1505791"/>
            <a:ext cx="248194" cy="195943"/>
          </a:xfrm>
          <a:prstGeom prst="righ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802771" y="4696485"/>
            <a:ext cx="6773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060"/>
              </a:buClr>
              <a:buFont typeface="Wingdings" pitchFamily="2" charset="2"/>
              <a:buChar char="v"/>
            </a:pPr>
            <a:r>
              <a:rPr lang="pt-BR" b="1" dirty="0" smtClean="0"/>
              <a:t> </a:t>
            </a:r>
            <a:r>
              <a:rPr lang="pt-BR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Inadimplência: aprimoramento dos procedimentos de negociação e a contratação do serviço de cartão de crédito;</a:t>
            </a:r>
            <a:endParaRPr lang="pt-BR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0400" y="1968644"/>
            <a:ext cx="3989070" cy="2353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45203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000" y="180000"/>
            <a:ext cx="1080000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63;p14"/>
          <p:cNvSpPr txBox="1">
            <a:spLocks/>
          </p:cNvSpPr>
          <p:nvPr/>
        </p:nvSpPr>
        <p:spPr>
          <a:xfrm>
            <a:off x="1293103" y="361969"/>
            <a:ext cx="5964462" cy="938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tabLst/>
              <a:defRPr/>
            </a:pPr>
            <a: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ORÇAMENTO 2021</a:t>
            </a:r>
            <a:b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</a:br>
            <a:r>
              <a:rPr kumimoji="0" lang="pt-BR" alt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FUNDAÇÃO EDUCACIONAL JOÃO XXIII</a:t>
            </a:r>
            <a:endParaRPr kumimoji="0" lang="pt-BR" sz="1600" b="0" i="0" u="none" strike="noStrike" kern="0" cap="none" spc="0" normalizeH="0" baseline="0" noProof="0" dirty="0">
              <a:ln>
                <a:noFill/>
              </a:ln>
              <a:solidFill>
                <a:srgbClr val="2279BB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ubik Medium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371600" y="4807131"/>
            <a:ext cx="589134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b="1" dirty="0" smtClean="0">
                <a:solidFill>
                  <a:srgbClr val="2279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Alterações na Folha de Pagamento</a:t>
            </a:r>
            <a:r>
              <a:rPr lang="pt-BR" altLang="pt-BR" dirty="0" smtClean="0">
                <a:solidFill>
                  <a:srgbClr val="2279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: </a:t>
            </a:r>
          </a:p>
          <a:p>
            <a:endParaRPr lang="pt-BR" altLang="pt-BR" dirty="0" smtClean="0">
              <a:solidFill>
                <a:srgbClr val="2279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ubik Medium"/>
            </a:endParaRPr>
          </a:p>
          <a:p>
            <a:pPr>
              <a:buFont typeface="Arial" pitchFamily="34" charset="0"/>
              <a:buChar char="•"/>
            </a:pPr>
            <a:r>
              <a:rPr lang="pt-BR" altLang="pt-BR" dirty="0" smtClean="0">
                <a:solidFill>
                  <a:srgbClr val="2279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 Insalubridade para profissionais que higienizam banheiros;</a:t>
            </a:r>
          </a:p>
          <a:p>
            <a:pPr>
              <a:buFont typeface="Arial" pitchFamily="34" charset="0"/>
              <a:buChar char="•"/>
            </a:pPr>
            <a:r>
              <a:rPr lang="pt-BR" altLang="pt-BR" dirty="0" smtClean="0">
                <a:solidFill>
                  <a:srgbClr val="2279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 Auxiliar de Apoio para  Professora AEE;</a:t>
            </a:r>
          </a:p>
          <a:p>
            <a:pPr>
              <a:buFont typeface="Arial" pitchFamily="34" charset="0"/>
              <a:buChar char="•"/>
            </a:pPr>
            <a:r>
              <a:rPr lang="pt-BR" altLang="pt-BR" dirty="0" smtClean="0">
                <a:solidFill>
                  <a:srgbClr val="2279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 Aumento de </a:t>
            </a:r>
            <a:r>
              <a:rPr lang="pt-BR" altLang="pt-BR" dirty="0" smtClean="0">
                <a:solidFill>
                  <a:srgbClr val="2279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1P/semanal </a:t>
            </a:r>
            <a:r>
              <a:rPr lang="pt-BR" altLang="pt-BR" dirty="0" smtClean="0">
                <a:solidFill>
                  <a:srgbClr val="2279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por professor tutor do Núcleo da Juventude</a:t>
            </a:r>
            <a:r>
              <a:rPr lang="pt-BR" altLang="pt-BR" dirty="0" smtClean="0">
                <a:solidFill>
                  <a:srgbClr val="2279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;</a:t>
            </a:r>
            <a:endParaRPr lang="pt-BR" altLang="pt-BR" dirty="0" smtClean="0">
              <a:solidFill>
                <a:srgbClr val="2279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ubik Medium"/>
            </a:endParaRPr>
          </a:p>
          <a:p>
            <a:pPr>
              <a:buFont typeface="Arial" pitchFamily="34" charset="0"/>
              <a:buChar char="•"/>
            </a:pPr>
            <a:r>
              <a:rPr lang="pt-BR" altLang="pt-BR" dirty="0" smtClean="0">
                <a:solidFill>
                  <a:srgbClr val="2279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 Cargo Coordenação Financeiro retomado;</a:t>
            </a:r>
          </a:p>
          <a:p>
            <a:pPr>
              <a:buFont typeface="Arial" pitchFamily="34" charset="0"/>
              <a:buChar char="•"/>
            </a:pPr>
            <a:r>
              <a:rPr lang="pt-BR" altLang="pt-BR" dirty="0" smtClean="0">
                <a:solidFill>
                  <a:srgbClr val="2279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 </a:t>
            </a:r>
            <a:r>
              <a:rPr lang="pt-BR" altLang="pt-BR" dirty="0" smtClean="0">
                <a:solidFill>
                  <a:srgbClr val="2279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Aumento da CH do Psicólogo;</a:t>
            </a:r>
            <a:endParaRPr lang="pt-BR" altLang="pt-BR" dirty="0" smtClean="0">
              <a:solidFill>
                <a:srgbClr val="2279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ubik Medium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95413" y="1549916"/>
            <a:ext cx="3699101" cy="2940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45203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000" y="180000"/>
            <a:ext cx="1080000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63;p14"/>
          <p:cNvSpPr txBox="1">
            <a:spLocks/>
          </p:cNvSpPr>
          <p:nvPr/>
        </p:nvSpPr>
        <p:spPr>
          <a:xfrm>
            <a:off x="1293103" y="361969"/>
            <a:ext cx="5964462" cy="938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tabLst/>
              <a:defRPr/>
            </a:pPr>
            <a: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ORÇAMENTO 2021</a:t>
            </a:r>
            <a:b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</a:br>
            <a:r>
              <a:rPr kumimoji="0" lang="pt-BR" alt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FUNDAÇÃO EDUCACIONAL JOÃO XXIII</a:t>
            </a:r>
            <a:endParaRPr kumimoji="0" lang="pt-BR" sz="1600" b="0" i="0" u="none" strike="noStrike" kern="0" cap="none" spc="0" normalizeH="0" baseline="0" noProof="0" dirty="0">
              <a:ln>
                <a:noFill/>
              </a:ln>
              <a:solidFill>
                <a:srgbClr val="2279BB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ubik Medium"/>
            </a:endParaRPr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6607" y="1247069"/>
            <a:ext cx="4295640" cy="3375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61126" y="1289896"/>
            <a:ext cx="3865357" cy="4210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9756" y="4655684"/>
            <a:ext cx="4209740" cy="1472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27381" y="5599524"/>
            <a:ext cx="373472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45203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000" y="180000"/>
            <a:ext cx="1080000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63;p14"/>
          <p:cNvSpPr txBox="1">
            <a:spLocks/>
          </p:cNvSpPr>
          <p:nvPr/>
        </p:nvSpPr>
        <p:spPr>
          <a:xfrm>
            <a:off x="1293103" y="361969"/>
            <a:ext cx="5964462" cy="938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tabLst/>
              <a:defRPr/>
            </a:pPr>
            <a: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ORÇAMENTO 2021</a:t>
            </a:r>
            <a:b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</a:br>
            <a:r>
              <a:rPr kumimoji="0" lang="pt-BR" alt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FUNDAÇÃO EDUCACIONAL JOÃO XXIII</a:t>
            </a:r>
            <a:endParaRPr kumimoji="0" lang="pt-BR" sz="1600" b="0" i="0" u="none" strike="noStrike" kern="0" cap="none" spc="0" normalizeH="0" baseline="0" noProof="0" dirty="0">
              <a:ln>
                <a:noFill/>
              </a:ln>
              <a:solidFill>
                <a:srgbClr val="2279BB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ubik Medium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543792" y="2244436"/>
            <a:ext cx="245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Peça geral</a:t>
            </a:r>
            <a:endParaRPr lang="pt-BR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45203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1528236" y="505661"/>
            <a:ext cx="5964462" cy="9389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pt-BR" altLang="pt-BR" sz="2000" dirty="0" smtClean="0">
                <a:solidFill>
                  <a:srgbClr val="2279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PREMISSAS ORÇAMENTÁRIAS 2021</a:t>
            </a:r>
            <a:br>
              <a:rPr lang="pt-BR" altLang="pt-BR" sz="2000" dirty="0" smtClean="0">
                <a:solidFill>
                  <a:srgbClr val="2279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</a:br>
            <a:r>
              <a:rPr lang="pt-BR" altLang="pt-BR" sz="1600" dirty="0" smtClean="0">
                <a:solidFill>
                  <a:srgbClr val="2279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FUNDAÇÃO EDUCACIONAL JOÃO XXIII</a:t>
            </a:r>
            <a:endParaRPr lang="pt-BR" sz="1600" dirty="0">
              <a:solidFill>
                <a:srgbClr val="2279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ubik Medium"/>
            </a:endParaRPr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000" y="180000"/>
            <a:ext cx="1080000" cy="10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6755" y="1423988"/>
            <a:ext cx="8817428" cy="4271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45203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80000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63;p14"/>
          <p:cNvSpPr txBox="1">
            <a:spLocks/>
          </p:cNvSpPr>
          <p:nvPr/>
        </p:nvSpPr>
        <p:spPr>
          <a:xfrm>
            <a:off x="1224227" y="338220"/>
            <a:ext cx="8086028" cy="540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chemeClr val="dk1"/>
              </a:buClr>
              <a:buSzPts val="2800"/>
              <a:defRPr/>
            </a:pPr>
            <a:r>
              <a:rPr lang="pt-BR" altLang="pt-BR" sz="2000" dirty="0" smtClean="0">
                <a:solidFill>
                  <a:srgbClr val="2279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ORÇAMENTO </a:t>
            </a:r>
            <a:r>
              <a:rPr lang="pt-BR" altLang="pt-BR" sz="2000" dirty="0" smtClean="0">
                <a:solidFill>
                  <a:srgbClr val="2279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2021 </a:t>
            </a:r>
          </a:p>
          <a:p>
            <a:pPr>
              <a:buClr>
                <a:schemeClr val="dk1"/>
              </a:buClr>
              <a:buSzPts val="2800"/>
              <a:defRPr/>
            </a:pPr>
            <a:r>
              <a:rPr lang="pt-BR" altLang="pt-BR" sz="1600" dirty="0" smtClean="0">
                <a:solidFill>
                  <a:srgbClr val="2279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FUNDAÇÃO EDUCACIONAL JOÃO XXIII</a:t>
            </a:r>
          </a:p>
        </p:txBody>
      </p:sp>
      <p:sp>
        <p:nvSpPr>
          <p:cNvPr id="10" name="Google Shape;63;p14"/>
          <p:cNvSpPr txBox="1">
            <a:spLocks/>
          </p:cNvSpPr>
          <p:nvPr/>
        </p:nvSpPr>
        <p:spPr>
          <a:xfrm>
            <a:off x="513428" y="1201017"/>
            <a:ext cx="5964462" cy="3402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tabLst/>
              <a:defRPr/>
            </a:pPr>
            <a:r>
              <a:rPr lang="pt-BR" sz="1600" dirty="0" smtClean="0">
                <a:solidFill>
                  <a:srgbClr val="2279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Consolidado Despesas e Receitas - Escalonado</a:t>
            </a:r>
            <a:endParaRPr kumimoji="0" lang="pt-BR" sz="1600" b="0" i="0" u="none" strike="noStrike" kern="0" cap="none" spc="0" normalizeH="0" baseline="0" noProof="0" dirty="0">
              <a:ln>
                <a:noFill/>
              </a:ln>
              <a:solidFill>
                <a:srgbClr val="2279BB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ubik Medium"/>
            </a:endParaRPr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5313" y="1866899"/>
            <a:ext cx="75723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0550" y="3400425"/>
            <a:ext cx="75342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45203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2509" y="403761"/>
            <a:ext cx="1080000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63;p14"/>
          <p:cNvSpPr txBox="1">
            <a:spLocks/>
          </p:cNvSpPr>
          <p:nvPr/>
        </p:nvSpPr>
        <p:spPr>
          <a:xfrm>
            <a:off x="712520" y="1913536"/>
            <a:ext cx="7612084" cy="4059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tabLst/>
              <a:defRPr/>
            </a:pPr>
            <a:r>
              <a:rPr lang="pt-BR" sz="2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Observações: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Wingdings" pitchFamily="2" charset="2"/>
              <a:buChar char="v"/>
              <a:tabLst/>
              <a:defRPr/>
            </a:pPr>
            <a:r>
              <a:rPr lang="pt-BR" sz="1600" dirty="0" smtClean="0">
                <a:solidFill>
                  <a:srgbClr val="2279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Conforme sugestão do Conselho Fiscal, o saldo negativo previsto, se concretizado, poderá ser coberto com recursos do Fundo de Sustentabilidade, mediante aprovação do Conselho Deliberante, ao final do exercício de 2021;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Wingdings" pitchFamily="2" charset="2"/>
              <a:buChar char="v"/>
              <a:tabLst/>
              <a:defRPr/>
            </a:pPr>
            <a:r>
              <a:rPr lang="pt-BR" sz="1600" dirty="0" smtClean="0">
                <a:solidFill>
                  <a:srgbClr val="2279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A cada 5 novos alunos além do previsto, nossa receita aumenta em aproximadamente R$ 100.000,00;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Wingdings" pitchFamily="2" charset="2"/>
              <a:buChar char="v"/>
              <a:tabLst/>
              <a:defRPr/>
            </a:pPr>
            <a:r>
              <a:rPr lang="pt-BR" sz="1600" dirty="0" smtClean="0">
                <a:solidFill>
                  <a:srgbClr val="2279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Algumas despesas orçadas de atividades pedagógicas podem não se realizar nos primeiros meses do ano letivo, em razão das restrições relacionadas à pandemia;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Wingdings" pitchFamily="2" charset="2"/>
              <a:buChar char="v"/>
              <a:tabLst/>
              <a:defRPr/>
            </a:pPr>
            <a:r>
              <a:rPr lang="pt-BR" sz="1600" dirty="0" smtClean="0">
                <a:solidFill>
                  <a:srgbClr val="2279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Receita do Joãozinho Legal prevista com 30 alunos por mês (tínhamos 37 em março de 2020), somente a partir de maio, considerando a menor mensalidade e sem reajuste;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tabLst/>
              <a:defRPr/>
            </a:pPr>
            <a:endParaRPr lang="pt-BR" sz="1600" dirty="0" smtClean="0">
              <a:solidFill>
                <a:srgbClr val="2279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ubik Medium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tabLst/>
              <a:defRPr/>
            </a:pPr>
            <a:endParaRPr kumimoji="0" lang="pt-BR" sz="1600" b="0" i="0" u="none" strike="noStrike" kern="0" cap="none" spc="0" normalizeH="0" baseline="0" noProof="0" dirty="0">
              <a:ln>
                <a:noFill/>
              </a:ln>
              <a:solidFill>
                <a:srgbClr val="2279BB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ubik Medium"/>
            </a:endParaRPr>
          </a:p>
        </p:txBody>
      </p:sp>
      <p:sp>
        <p:nvSpPr>
          <p:cNvPr id="7" name="Google Shape;63;p14"/>
          <p:cNvSpPr txBox="1">
            <a:spLocks/>
          </p:cNvSpPr>
          <p:nvPr/>
        </p:nvSpPr>
        <p:spPr>
          <a:xfrm>
            <a:off x="1378606" y="765732"/>
            <a:ext cx="8086028" cy="540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chemeClr val="dk1"/>
              </a:buClr>
              <a:buSzPts val="2800"/>
              <a:defRPr/>
            </a:pPr>
            <a:r>
              <a:rPr lang="pt-BR" altLang="pt-BR" sz="2000" dirty="0" smtClean="0">
                <a:solidFill>
                  <a:srgbClr val="2279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ORÇAMENTO </a:t>
            </a:r>
            <a:r>
              <a:rPr lang="pt-BR" altLang="pt-BR" sz="2000" dirty="0" smtClean="0">
                <a:solidFill>
                  <a:srgbClr val="2279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2021 </a:t>
            </a:r>
          </a:p>
          <a:p>
            <a:pPr>
              <a:buClr>
                <a:schemeClr val="dk1"/>
              </a:buClr>
              <a:buSzPts val="2800"/>
              <a:defRPr/>
            </a:pPr>
            <a:r>
              <a:rPr lang="pt-BR" altLang="pt-BR" sz="1600" dirty="0" smtClean="0">
                <a:solidFill>
                  <a:srgbClr val="2279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FUNDAÇÃO EDUCACIONAL JOÃO XXIII</a:t>
            </a:r>
          </a:p>
        </p:txBody>
      </p:sp>
    </p:spTree>
    <p:extLst>
      <p:ext uri="{BB962C8B-B14F-4D97-AF65-F5344CB8AC3E}">
        <p14:creationId xmlns="" xmlns:p14="http://schemas.microsoft.com/office/powerpoint/2010/main" val="345203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000" y="180000"/>
            <a:ext cx="1080000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63;p14"/>
          <p:cNvSpPr txBox="1">
            <a:spLocks/>
          </p:cNvSpPr>
          <p:nvPr/>
        </p:nvSpPr>
        <p:spPr>
          <a:xfrm>
            <a:off x="1293103" y="361969"/>
            <a:ext cx="5964462" cy="938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tabLst/>
              <a:defRPr/>
            </a:pPr>
            <a: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FLUXO DE CAIXA</a:t>
            </a:r>
            <a:b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</a:br>
            <a:r>
              <a:rPr kumimoji="0" lang="pt-BR" alt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FUNDAÇÃO EDUCACIONAL JOÃO XXIII</a:t>
            </a:r>
            <a:endParaRPr kumimoji="0" lang="pt-BR" sz="1600" b="0" i="0" u="none" strike="noStrike" kern="0" cap="none" spc="0" normalizeH="0" baseline="0" noProof="0" dirty="0">
              <a:ln>
                <a:noFill/>
              </a:ln>
              <a:solidFill>
                <a:srgbClr val="2279BB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ubik Medium"/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331" y="1175113"/>
            <a:ext cx="7563395" cy="1986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1023" y="3371985"/>
            <a:ext cx="7535863" cy="2349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45203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000" y="180000"/>
            <a:ext cx="1080000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63;p14"/>
          <p:cNvSpPr txBox="1">
            <a:spLocks/>
          </p:cNvSpPr>
          <p:nvPr/>
        </p:nvSpPr>
        <p:spPr>
          <a:xfrm>
            <a:off x="1293103" y="361969"/>
            <a:ext cx="5964462" cy="938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tabLst/>
              <a:defRPr/>
            </a:pPr>
            <a: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Fundo</a:t>
            </a:r>
            <a:r>
              <a:rPr kumimoji="0" lang="pt-BR" altLang="pt-BR" sz="2000" b="0" i="0" u="none" strike="noStrike" kern="0" cap="none" spc="0" normalizeH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 de Sustentabilidade</a:t>
            </a:r>
            <a: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/>
            </a:r>
            <a:b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</a:br>
            <a:r>
              <a:rPr kumimoji="0" lang="pt-BR" alt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FUNDAÇÃO EDUCACIONAL JOÃO XXIII</a:t>
            </a:r>
            <a:endParaRPr kumimoji="0" lang="pt-BR" sz="1600" b="0" i="0" u="none" strike="noStrike" kern="0" cap="none" spc="0" normalizeH="0" baseline="0" noProof="0" dirty="0">
              <a:ln>
                <a:noFill/>
              </a:ln>
              <a:solidFill>
                <a:srgbClr val="2279BB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ubik Medium"/>
            </a:endParaRPr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322" y="4060496"/>
            <a:ext cx="6193852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12469"/>
            <a:ext cx="6400800" cy="368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aixaDeTexto 8"/>
          <p:cNvSpPr txBox="1"/>
          <p:nvPr/>
        </p:nvSpPr>
        <p:spPr>
          <a:xfrm>
            <a:off x="201881" y="6317673"/>
            <a:ext cx="5890161" cy="3077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45203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1528236" y="505661"/>
            <a:ext cx="5964462" cy="9389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pt-BR" altLang="pt-BR" sz="2000" dirty="0" smtClean="0">
                <a:solidFill>
                  <a:srgbClr val="2279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PREMISSAS ORÇAMENTÁRIAS 2021</a:t>
            </a:r>
            <a:br>
              <a:rPr lang="pt-BR" altLang="pt-BR" sz="2000" dirty="0" smtClean="0">
                <a:solidFill>
                  <a:srgbClr val="2279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</a:br>
            <a:r>
              <a:rPr lang="pt-BR" altLang="pt-BR" sz="1600" dirty="0" smtClean="0">
                <a:solidFill>
                  <a:srgbClr val="2279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FUNDAÇÃO EDUCACIONAL JOÃO XXIII</a:t>
            </a:r>
            <a:endParaRPr lang="pt-BR" sz="1600" dirty="0">
              <a:solidFill>
                <a:srgbClr val="2279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ubik Medium"/>
            </a:endParaRPr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000" y="180000"/>
            <a:ext cx="1080000" cy="10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0320" y="1838461"/>
            <a:ext cx="4766446" cy="4288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5821678" y="2507343"/>
          <a:ext cx="2930436" cy="125959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65218"/>
                <a:gridCol w="1465218"/>
              </a:tblGrid>
              <a:tr h="588554">
                <a:tc>
                  <a:txBody>
                    <a:bodyPr/>
                    <a:lstStyle/>
                    <a:p>
                      <a:r>
                        <a:rPr lang="pt-BR" dirty="0" smtClean="0"/>
                        <a:t>Sindicato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Qtde</a:t>
                      </a:r>
                      <a:r>
                        <a:rPr lang="pt-BR" dirty="0" smtClean="0"/>
                        <a:t> Profissionais</a:t>
                      </a:r>
                      <a:endParaRPr lang="pt-BR" dirty="0"/>
                    </a:p>
                  </a:txBody>
                  <a:tcPr/>
                </a:tc>
              </a:tr>
              <a:tr h="335522">
                <a:tc>
                  <a:txBody>
                    <a:bodyPr/>
                    <a:lstStyle/>
                    <a:p>
                      <a:r>
                        <a:rPr lang="pt-BR" dirty="0" smtClean="0"/>
                        <a:t>SINTAE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14</a:t>
                      </a:r>
                      <a:endParaRPr lang="pt-BR" dirty="0"/>
                    </a:p>
                  </a:txBody>
                  <a:tcPr/>
                </a:tc>
              </a:tr>
              <a:tr h="335522">
                <a:tc>
                  <a:txBody>
                    <a:bodyPr/>
                    <a:lstStyle/>
                    <a:p>
                      <a:r>
                        <a:rPr lang="pt-BR" dirty="0" smtClean="0"/>
                        <a:t>SINPRO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29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5203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000" y="180000"/>
            <a:ext cx="1080000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63;p14"/>
          <p:cNvSpPr txBox="1">
            <a:spLocks/>
          </p:cNvSpPr>
          <p:nvPr/>
        </p:nvSpPr>
        <p:spPr>
          <a:xfrm>
            <a:off x="1528236" y="505661"/>
            <a:ext cx="5964462" cy="938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tabLst/>
              <a:defRPr/>
            </a:pPr>
            <a: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PREMISSAS ORÇAMENTÁRIAS 2021</a:t>
            </a:r>
            <a:b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</a:br>
            <a:r>
              <a:rPr kumimoji="0" lang="pt-BR" alt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FUNDAÇÃO EDUCACIONAL JOÃO XXIII</a:t>
            </a:r>
            <a:endParaRPr kumimoji="0" lang="pt-BR" sz="1600" b="0" i="0" u="none" strike="noStrike" kern="0" cap="none" spc="0" normalizeH="0" baseline="0" noProof="0" dirty="0">
              <a:ln>
                <a:noFill/>
              </a:ln>
              <a:solidFill>
                <a:srgbClr val="2279BB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ubik Medium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34700" y="1218383"/>
            <a:ext cx="6912020" cy="2818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08586" y="4464231"/>
            <a:ext cx="6170295" cy="1570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45203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000" y="180000"/>
            <a:ext cx="1080000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63;p14"/>
          <p:cNvSpPr txBox="1">
            <a:spLocks/>
          </p:cNvSpPr>
          <p:nvPr/>
        </p:nvSpPr>
        <p:spPr>
          <a:xfrm>
            <a:off x="1293103" y="361969"/>
            <a:ext cx="5964462" cy="938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tabLst/>
              <a:defRPr/>
            </a:pPr>
            <a: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PREMISSAS ORÇAMENTÁRIAS 2021</a:t>
            </a:r>
            <a:b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</a:br>
            <a:r>
              <a:rPr kumimoji="0" lang="pt-BR" alt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FUNDAÇÃO EDUCACIONAL JOÃO XXIII</a:t>
            </a:r>
            <a:endParaRPr kumimoji="0" lang="pt-BR" sz="1600" b="0" i="0" u="none" strike="noStrike" kern="0" cap="none" spc="0" normalizeH="0" baseline="0" noProof="0" dirty="0">
              <a:ln>
                <a:noFill/>
              </a:ln>
              <a:solidFill>
                <a:srgbClr val="2279BB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ubik Medium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0076" y="1617481"/>
            <a:ext cx="7640637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45203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000" y="180000"/>
            <a:ext cx="1080000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63;p14"/>
          <p:cNvSpPr txBox="1">
            <a:spLocks/>
          </p:cNvSpPr>
          <p:nvPr/>
        </p:nvSpPr>
        <p:spPr>
          <a:xfrm>
            <a:off x="1293103" y="361969"/>
            <a:ext cx="5964462" cy="938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tabLst/>
              <a:defRPr/>
            </a:pPr>
            <a: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PREMISSAS ORÇAMENTÁRIAS 2021</a:t>
            </a:r>
            <a:b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</a:br>
            <a:r>
              <a:rPr kumimoji="0" lang="pt-BR" alt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FUNDAÇÃO EDUCACIONAL JOÃO XXIII</a:t>
            </a:r>
            <a:endParaRPr kumimoji="0" lang="pt-BR" sz="1600" b="0" i="0" u="none" strike="noStrike" kern="0" cap="none" spc="0" normalizeH="0" baseline="0" noProof="0" dirty="0">
              <a:ln>
                <a:noFill/>
              </a:ln>
              <a:solidFill>
                <a:srgbClr val="2279BB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ubik Medium"/>
            </a:endParaRPr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780" y="2081893"/>
            <a:ext cx="8185332" cy="2371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45203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000" y="180000"/>
            <a:ext cx="1080000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63;p14"/>
          <p:cNvSpPr txBox="1">
            <a:spLocks/>
          </p:cNvSpPr>
          <p:nvPr/>
        </p:nvSpPr>
        <p:spPr>
          <a:xfrm>
            <a:off x="1293103" y="361969"/>
            <a:ext cx="5964462" cy="938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tabLst/>
              <a:defRPr/>
            </a:pPr>
            <a: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CANCELAMENTOS</a:t>
            </a:r>
            <a:r>
              <a:rPr kumimoji="0" lang="pt-BR" altLang="pt-BR" sz="2000" b="0" i="0" u="none" strike="noStrike" kern="0" cap="none" spc="0" normalizeH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 </a:t>
            </a:r>
            <a: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2021</a:t>
            </a:r>
            <a:b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</a:br>
            <a:r>
              <a:rPr kumimoji="0" lang="pt-BR" alt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FUNDAÇÃO EDUCACIONAL JOÃO XXIII</a:t>
            </a:r>
            <a:endParaRPr kumimoji="0" lang="pt-BR" sz="1600" b="0" i="0" u="none" strike="noStrike" kern="0" cap="none" spc="0" normalizeH="0" baseline="0" noProof="0" dirty="0">
              <a:ln>
                <a:noFill/>
              </a:ln>
              <a:solidFill>
                <a:srgbClr val="2279BB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ubik Medium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31074" y="1319349"/>
            <a:ext cx="33963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Atualizado até  28/10/2020</a:t>
            </a:r>
            <a:endParaRPr lang="pt-BR" b="1" dirty="0">
              <a:solidFill>
                <a:srgbClr val="00B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9153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2225" y="1653949"/>
            <a:ext cx="7768998" cy="195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76994" y="4452529"/>
            <a:ext cx="4015720" cy="1478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aixaDeTexto 8"/>
          <p:cNvSpPr txBox="1"/>
          <p:nvPr/>
        </p:nvSpPr>
        <p:spPr>
          <a:xfrm>
            <a:off x="1902821" y="4097384"/>
            <a:ext cx="4432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Histórico apresentado no CD de 26/11/2019</a:t>
            </a:r>
            <a:endParaRPr lang="pt-BR" b="1" dirty="0">
              <a:solidFill>
                <a:srgbClr val="00B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203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000" y="180000"/>
            <a:ext cx="1080000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63;p14"/>
          <p:cNvSpPr txBox="1">
            <a:spLocks/>
          </p:cNvSpPr>
          <p:nvPr/>
        </p:nvSpPr>
        <p:spPr>
          <a:xfrm>
            <a:off x="1293103" y="361969"/>
            <a:ext cx="5964462" cy="938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tabLst/>
              <a:defRPr/>
            </a:pPr>
            <a: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HISTÓRICO</a:t>
            </a:r>
            <a:r>
              <a:rPr kumimoji="0" lang="pt-BR" altLang="pt-BR" sz="2000" b="0" i="0" u="none" strike="noStrike" kern="0" cap="none" spc="0" normalizeH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 </a:t>
            </a:r>
            <a: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CANCELAMENTOS</a:t>
            </a:r>
            <a:r>
              <a:rPr kumimoji="0" lang="pt-BR" altLang="pt-BR" sz="2000" b="0" i="0" u="none" strike="noStrike" kern="0" cap="none" spc="0" normalizeH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 </a:t>
            </a:r>
            <a: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2020</a:t>
            </a:r>
            <a:b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</a:br>
            <a:r>
              <a:rPr kumimoji="0" lang="pt-BR" alt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FUNDAÇÃO EDUCACIONAL JOÃO XXIII</a:t>
            </a:r>
            <a:endParaRPr kumimoji="0" lang="pt-BR" sz="1600" b="0" i="0" u="none" strike="noStrike" kern="0" cap="none" spc="0" normalizeH="0" baseline="0" noProof="0" dirty="0">
              <a:ln>
                <a:noFill/>
              </a:ln>
              <a:solidFill>
                <a:srgbClr val="2279BB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ubik Medium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635" y="1555360"/>
            <a:ext cx="8190411" cy="42706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5203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000" y="180000"/>
            <a:ext cx="1080000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63;p14"/>
          <p:cNvSpPr txBox="1">
            <a:spLocks/>
          </p:cNvSpPr>
          <p:nvPr/>
        </p:nvSpPr>
        <p:spPr>
          <a:xfrm>
            <a:off x="1293103" y="361969"/>
            <a:ext cx="5964462" cy="938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tabLst/>
              <a:defRPr/>
            </a:pPr>
            <a: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HISTÓRICO</a:t>
            </a:r>
            <a:r>
              <a:rPr kumimoji="0" lang="pt-BR" altLang="pt-BR" sz="2000" b="0" i="0" u="none" strike="noStrike" kern="0" cap="none" spc="0" normalizeH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 </a:t>
            </a:r>
            <a: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INADIMPLÊNCIA</a:t>
            </a:r>
            <a:r>
              <a:rPr kumimoji="0" lang="pt-BR" altLang="pt-BR" sz="2000" b="0" i="0" u="none" strike="noStrike" kern="0" cap="none" spc="0" normalizeH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 </a:t>
            </a:r>
            <a: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2020</a:t>
            </a:r>
            <a:br>
              <a:rPr kumimoji="0" lang="pt-BR" alt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</a:br>
            <a:r>
              <a:rPr kumimoji="0" lang="pt-BR" altLang="pt-B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2279BB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ubik Medium"/>
              </a:rPr>
              <a:t>FUNDAÇÃO EDUCACIONAL JOÃO XXIII</a:t>
            </a:r>
            <a:endParaRPr kumimoji="0" lang="pt-BR" sz="1600" b="0" i="0" u="none" strike="noStrike" kern="0" cap="none" spc="0" normalizeH="0" baseline="0" noProof="0" dirty="0">
              <a:ln>
                <a:noFill/>
              </a:ln>
              <a:solidFill>
                <a:srgbClr val="2279BB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Rubik Medium"/>
            </a:endParaRPr>
          </a:p>
        </p:txBody>
      </p:sp>
      <p:pic>
        <p:nvPicPr>
          <p:cNvPr id="59393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8740" y="3903457"/>
            <a:ext cx="4823411" cy="276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22671" y="1099231"/>
            <a:ext cx="6659563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45203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27519</TotalTime>
  <Words>295</Words>
  <Application>Microsoft Office PowerPoint</Application>
  <PresentationFormat>Apresentação na tela (4:3)</PresentationFormat>
  <Paragraphs>50</Paragraphs>
  <Slides>23</Slides>
  <Notes>23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8" baseType="lpstr">
      <vt:lpstr>Arial</vt:lpstr>
      <vt:lpstr>Tahoma</vt:lpstr>
      <vt:lpstr>Rubik Medium</vt:lpstr>
      <vt:lpstr>Wingdings</vt:lpstr>
      <vt:lpstr>Simple Light</vt:lpstr>
      <vt:lpstr> ORÇAMENTO 2021                   CONSELHO FISCAL                  20/11/2020</vt:lpstr>
      <vt:lpstr>PREMISSAS ORÇAMENTÁRIAS 2021 FUNDAÇÃO EDUCACIONAL JOÃO XXIII</vt:lpstr>
      <vt:lpstr>PREMISSAS ORÇAMENTÁRIAS 2021 FUNDAÇÃO EDUCACIONAL JOÃO XXIII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Despesas e Projeções</dc:title>
  <dc:creator>Arnélcio</dc:creator>
  <cp:lastModifiedBy>AdrianaPG</cp:lastModifiedBy>
  <cp:revision>447</cp:revision>
  <dcterms:modified xsi:type="dcterms:W3CDTF">2020-11-20T23:28:44Z</dcterms:modified>
</cp:coreProperties>
</file>